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4" r:id="rId4"/>
    <p:sldId id="267" r:id="rId5"/>
    <p:sldId id="263" r:id="rId6"/>
    <p:sldId id="265" r:id="rId7"/>
    <p:sldId id="266" r:id="rId8"/>
    <p:sldId id="258" r:id="rId9"/>
    <p:sldId id="259" r:id="rId10"/>
    <p:sldId id="262" r:id="rId11"/>
    <p:sldId id="269" r:id="rId12"/>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62A5774-127E-4A45-83BA-C707D046BD05}" type="datetimeFigureOut">
              <a:rPr lang="it-IT"/>
              <a:pPr>
                <a:defRPr/>
              </a:pPr>
              <a:t>11/10/2013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93320DB-C77F-4B02-B9EA-CA827495FABE}"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B3309F9-0EB1-4E6E-B088-34A5F18CC3D2}" type="datetimeFigureOut">
              <a:rPr lang="it-IT"/>
              <a:pPr>
                <a:defRPr/>
              </a:pPr>
              <a:t>11/10/2013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1A52C28-4F0F-4091-B168-0CA7F06976A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9E59FAC-D521-436D-9E30-E2B17467B32F}" type="datetimeFigureOut">
              <a:rPr lang="it-IT"/>
              <a:pPr>
                <a:defRPr/>
              </a:pPr>
              <a:t>11/10/2013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D6CFBE8-38CF-4C19-835C-E55F77A06F93}"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A79C816-BEDF-4781-B318-572A2FDAB9FF}" type="datetimeFigureOut">
              <a:rPr lang="it-IT"/>
              <a:pPr>
                <a:defRPr/>
              </a:pPr>
              <a:t>11/10/2013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4975BF4-EB91-4A61-BC14-BBAD19024D97}"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4F448151-979A-48DF-A8C1-96123AC6FA86}" type="datetimeFigureOut">
              <a:rPr lang="it-IT"/>
              <a:pPr>
                <a:defRPr/>
              </a:pPr>
              <a:t>11/10/2013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72084AD-8518-4E64-92EB-55C45443310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5B5A1C68-6709-401A-8956-395C8CE73528}" type="datetimeFigureOut">
              <a:rPr lang="it-IT"/>
              <a:pPr>
                <a:defRPr/>
              </a:pPr>
              <a:t>11/10/2013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FE85623-868A-4189-B780-D2C0AEF1472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11CA9647-B8FC-4C61-9D8F-BDD4934AE4F5}" type="datetimeFigureOut">
              <a:rPr lang="it-IT"/>
              <a:pPr>
                <a:defRPr/>
              </a:pPr>
              <a:t>11/10/2013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642A8945-3879-4493-B0B7-5EE47072AA6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9D8E2BE1-7CF3-40A0-89C1-8029A81DF827}" type="datetimeFigureOut">
              <a:rPr lang="it-IT"/>
              <a:pPr>
                <a:defRPr/>
              </a:pPr>
              <a:t>11/10/2013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E268E072-A189-4956-969B-5352A95E5F9D}"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F60DAA3-1E27-45E5-955B-5C9530EA1C70}" type="datetimeFigureOut">
              <a:rPr lang="it-IT"/>
              <a:pPr>
                <a:defRPr/>
              </a:pPr>
              <a:t>11/10/2013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58E8949A-47C4-4870-98C8-3606AD529F92}"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45D3BE5-9367-437C-B504-CD3D3A577151}" type="datetimeFigureOut">
              <a:rPr lang="it-IT"/>
              <a:pPr>
                <a:defRPr/>
              </a:pPr>
              <a:t>11/10/2013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7C31115-8451-494C-88D3-AECE5F843B2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72CEAE7-066F-4CBB-9AE3-85E8B77CDF59}" type="datetimeFigureOut">
              <a:rPr lang="it-IT"/>
              <a:pPr>
                <a:defRPr/>
              </a:pPr>
              <a:t>11/10/2013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D1BDFF1-C6B7-46B8-B9F1-00D26F3A32D3}"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FF32EC2-5C6A-4C6E-9977-EC20BEE0CF02}" type="datetimeFigureOut">
              <a:rPr lang="it-IT"/>
              <a:pPr>
                <a:defRPr/>
              </a:pPr>
              <a:t>11/10/2013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9642758-DF34-4BAB-A3F1-45F8FA22B6B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ctrTitle"/>
          </p:nvPr>
        </p:nvSpPr>
        <p:spPr>
          <a:xfrm>
            <a:off x="685800" y="1571625"/>
            <a:ext cx="7772400" cy="2571750"/>
          </a:xfrm>
        </p:spPr>
        <p:txBody>
          <a:bodyPr/>
          <a:lstStyle/>
          <a:p>
            <a:pPr eaLnBrk="1" hangingPunct="1"/>
            <a:r>
              <a:rPr lang="it-IT" sz="3600" smtClean="0">
                <a:latin typeface="Times New Roman" pitchFamily="18" charset="0"/>
                <a:cs typeface="Times New Roman" pitchFamily="18" charset="0"/>
              </a:rPr>
              <a:t>Secure Socket Layer</a:t>
            </a:r>
            <a:br>
              <a:rPr lang="it-IT" sz="3600" smtClean="0">
                <a:latin typeface="Times New Roman" pitchFamily="18" charset="0"/>
                <a:cs typeface="Times New Roman" pitchFamily="18" charset="0"/>
              </a:rPr>
            </a:br>
            <a:r>
              <a:rPr lang="it-IT" sz="3600" smtClean="0">
                <a:latin typeface="Times New Roman" pitchFamily="18" charset="0"/>
                <a:cs typeface="Times New Roman" pitchFamily="18" charset="0"/>
              </a:rPr>
              <a:t>(SSL)</a:t>
            </a:r>
            <a:br>
              <a:rPr lang="it-IT" sz="3600" smtClean="0">
                <a:latin typeface="Times New Roman" pitchFamily="18" charset="0"/>
                <a:cs typeface="Times New Roman" pitchFamily="18" charset="0"/>
              </a:rPr>
            </a:br>
            <a:r>
              <a:rPr lang="it-IT" sz="3600" smtClean="0">
                <a:latin typeface="Times New Roman" pitchFamily="18" charset="0"/>
                <a:cs typeface="Times New Roman" pitchFamily="18" charset="0"/>
              </a:rPr>
              <a:t>Transport Layer Security</a:t>
            </a:r>
            <a:br>
              <a:rPr lang="it-IT" sz="3600" smtClean="0">
                <a:latin typeface="Times New Roman" pitchFamily="18" charset="0"/>
                <a:cs typeface="Times New Roman" pitchFamily="18" charset="0"/>
              </a:rPr>
            </a:br>
            <a:r>
              <a:rPr lang="it-IT" sz="3600" smtClean="0">
                <a:latin typeface="Times New Roman" pitchFamily="18" charset="0"/>
                <a:cs typeface="Times New Roman" pitchFamily="18" charset="0"/>
              </a:rPr>
              <a:t>(TLS)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1"/>
          <p:cNvSpPr txBox="1">
            <a:spLocks noChangeArrowheads="1"/>
          </p:cNvSpPr>
          <p:nvPr/>
        </p:nvSpPr>
        <p:spPr bwMode="auto">
          <a:xfrm>
            <a:off x="428625" y="642938"/>
            <a:ext cx="8429625" cy="5632450"/>
          </a:xfrm>
          <a:prstGeom prst="rect">
            <a:avLst/>
          </a:prstGeom>
          <a:noFill/>
          <a:ln w="9525">
            <a:noFill/>
            <a:miter lim="800000"/>
            <a:headEnd/>
            <a:tailEnd/>
          </a:ln>
        </p:spPr>
        <p:txBody>
          <a:bodyPr>
            <a:spAutoFit/>
          </a:bodyPr>
          <a:lstStyle/>
          <a:p>
            <a:r>
              <a:rPr lang="it-IT" sz="2400">
                <a:latin typeface="Times New Roman" pitchFamily="18" charset="0"/>
                <a:cs typeface="Times New Roman" pitchFamily="18" charset="0"/>
              </a:rPr>
              <a:t>4. The client  creates a </a:t>
            </a:r>
            <a:r>
              <a:rPr lang="it-IT" sz="2400">
                <a:solidFill>
                  <a:srgbClr val="FF0000"/>
                </a:solidFill>
                <a:latin typeface="Times New Roman" pitchFamily="18" charset="0"/>
                <a:cs typeface="Times New Roman" pitchFamily="18" charset="0"/>
              </a:rPr>
              <a:t>session symmetric key</a:t>
            </a:r>
            <a:r>
              <a:rPr lang="it-IT" sz="2400">
                <a:latin typeface="Times New Roman" pitchFamily="18" charset="0"/>
                <a:cs typeface="Times New Roman" pitchFamily="18" charset="0"/>
              </a:rPr>
              <a:t>, encrypts it with the server </a:t>
            </a:r>
            <a:r>
              <a:rPr lang="it-IT" sz="2400">
                <a:solidFill>
                  <a:srgbClr val="FF0000"/>
                </a:solidFill>
                <a:latin typeface="Times New Roman" pitchFamily="18" charset="0"/>
                <a:cs typeface="Times New Roman" pitchFamily="18" charset="0"/>
              </a:rPr>
              <a:t>public key </a:t>
            </a:r>
            <a:r>
              <a:rPr lang="it-IT" sz="2400">
                <a:latin typeface="Times New Roman" pitchFamily="18" charset="0"/>
                <a:cs typeface="Times New Roman" pitchFamily="18" charset="0"/>
              </a:rPr>
              <a:t>and sends it to the server.</a:t>
            </a:r>
          </a:p>
          <a:p>
            <a:endParaRPr lang="it-IT" sz="2400">
              <a:latin typeface="Times New Roman" pitchFamily="18" charset="0"/>
              <a:cs typeface="Times New Roman" pitchFamily="18" charset="0"/>
            </a:endParaRPr>
          </a:p>
          <a:p>
            <a:r>
              <a:rPr lang="it-IT" sz="2400">
                <a:latin typeface="Times New Roman" pitchFamily="18" charset="0"/>
                <a:cs typeface="Times New Roman" pitchFamily="18" charset="0"/>
              </a:rPr>
              <a:t>5. The client sends a message to the server to comunicate that the following messages will be encrypted with the session key. Then, sends an encrypted  message to indicate the conclusion of the client handsake.</a:t>
            </a:r>
          </a:p>
          <a:p>
            <a:endParaRPr lang="it-IT" sz="2400">
              <a:latin typeface="Times New Roman" pitchFamily="18" charset="0"/>
              <a:cs typeface="Times New Roman" pitchFamily="18" charset="0"/>
            </a:endParaRPr>
          </a:p>
          <a:p>
            <a:r>
              <a:rPr lang="it-IT" sz="2400">
                <a:latin typeface="Times New Roman" pitchFamily="18" charset="0"/>
                <a:cs typeface="Times New Roman" pitchFamily="18" charset="0"/>
              </a:rPr>
              <a:t>6. The server sends a message to the browser to comunicate that the following messages will be encrypted with the session key. Then, sends an encrypted  message to indicate the conclusion of the server handsake.</a:t>
            </a:r>
          </a:p>
          <a:p>
            <a:endParaRPr lang="it-IT" sz="2400">
              <a:latin typeface="Times New Roman" pitchFamily="18" charset="0"/>
              <a:cs typeface="Times New Roman" pitchFamily="18" charset="0"/>
            </a:endParaRPr>
          </a:p>
          <a:p>
            <a:r>
              <a:rPr lang="it-IT" sz="2400">
                <a:latin typeface="Times New Roman" pitchFamily="18" charset="0"/>
                <a:cs typeface="Times New Roman" pitchFamily="18" charset="0"/>
              </a:rPr>
              <a:t>7. Client and server utilize the session key to encrypt and decrypt the sent messages and to validate their integrity.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457200" y="-71438"/>
            <a:ext cx="8229600" cy="1143001"/>
          </a:xfrm>
        </p:spPr>
        <p:txBody>
          <a:bodyPr/>
          <a:lstStyle/>
          <a:p>
            <a:pPr eaLnBrk="1" hangingPunct="1"/>
            <a:r>
              <a:rPr lang="it-IT" sz="2400" b="1" smtClean="0">
                <a:latin typeface="Times New Roman" pitchFamily="18" charset="0"/>
                <a:cs typeface="Times New Roman" pitchFamily="18" charset="0"/>
              </a:rPr>
              <a:t>Limitazioni di SSL nel commercio su Internet</a:t>
            </a:r>
          </a:p>
        </p:txBody>
      </p:sp>
      <p:sp>
        <p:nvSpPr>
          <p:cNvPr id="12291" name="CasellaDiTesto 2"/>
          <p:cNvSpPr txBox="1">
            <a:spLocks noChangeArrowheads="1"/>
          </p:cNvSpPr>
          <p:nvPr/>
        </p:nvSpPr>
        <p:spPr bwMode="auto">
          <a:xfrm>
            <a:off x="500063" y="1071563"/>
            <a:ext cx="8001000" cy="5262562"/>
          </a:xfrm>
          <a:prstGeom prst="rect">
            <a:avLst/>
          </a:prstGeom>
          <a:noFill/>
          <a:ln w="9525">
            <a:noFill/>
            <a:miter lim="800000"/>
            <a:headEnd/>
            <a:tailEnd/>
          </a:ln>
        </p:spPr>
        <p:txBody>
          <a:bodyPr>
            <a:spAutoFit/>
          </a:bodyPr>
          <a:lstStyle/>
          <a:p>
            <a:pPr>
              <a:buFont typeface="Arial" charset="0"/>
              <a:buChar char="•"/>
            </a:pPr>
            <a:r>
              <a:rPr lang="it-IT" sz="2400">
                <a:latin typeface="Times New Roman" pitchFamily="18" charset="0"/>
                <a:cs typeface="Times New Roman" pitchFamily="18" charset="0"/>
              </a:rPr>
              <a:t> SSL è stato pensato per la comunicazione sicura tra un client ed un server.</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Manca di molte caratteristiche per il pagamento  con carte di credito.</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Il certificato che Bob riceve da Alice gli assicura che sta realmente trattando con Alice Incorporated e che questa è una compagnia attendibile. Comunque il certificato non indica se Alice Incorporated è autorizzata ad accettare il pagamento con carta di credito né se la società è un venditore affidabile.</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Lo stesso vale per l’autorizzazione del client. Il certificato non dice se Bob ha una specifica carta di pagamento autorizzata.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asellaDiTesto 1"/>
          <p:cNvSpPr txBox="1">
            <a:spLocks noChangeArrowheads="1"/>
          </p:cNvSpPr>
          <p:nvPr/>
        </p:nvSpPr>
        <p:spPr bwMode="auto">
          <a:xfrm>
            <a:off x="571500" y="571500"/>
            <a:ext cx="7715250" cy="6740525"/>
          </a:xfrm>
          <a:prstGeom prst="rect">
            <a:avLst/>
          </a:prstGeom>
          <a:noFill/>
          <a:ln w="9525">
            <a:noFill/>
            <a:miter lim="800000"/>
            <a:headEnd/>
            <a:tailEnd/>
          </a:ln>
        </p:spPr>
        <p:txBody>
          <a:bodyPr>
            <a:spAutoFit/>
          </a:bodyPr>
          <a:lstStyle/>
          <a:p>
            <a:pPr>
              <a:buFont typeface="Arial" charset="0"/>
              <a:buChar char="•"/>
            </a:pPr>
            <a:r>
              <a:rPr lang="it-IT" sz="2400">
                <a:latin typeface="Times New Roman" pitchFamily="18" charset="0"/>
                <a:cs typeface="Times New Roman" pitchFamily="18" charset="0"/>
              </a:rPr>
              <a:t>SSL è un protocollo progettato per fornire la cifratura e l’autenticazione tra un client web ed un server web</a:t>
            </a:r>
          </a:p>
          <a:p>
            <a:pPr>
              <a:buFont typeface="Arial" charset="0"/>
              <a:buChar char="•"/>
            </a:pPr>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SSL è concepito per essere collocato tra il protocollo HTTP ed il sottostante strato di trasporto TCP. Realizzato da Netscape.</a:t>
            </a:r>
          </a:p>
          <a:p>
            <a:pPr>
              <a:buFont typeface="Arial" charset="0"/>
              <a:buChar char="•"/>
            </a:pPr>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Dal lato che spedisce, SSL riceve i dati (come un messaggio HTTP da una applicazione) li cifra e li indirizza ad un socket TCP. Dal lato di chi riceve, SSL legge dal socket TCP, decifra i dati e li indirizza all’applicazione.</a:t>
            </a:r>
          </a:p>
          <a:p>
            <a:pPr>
              <a:buFont typeface="Arial" charset="0"/>
              <a:buChar char="•"/>
            </a:pPr>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Può essere utilizzato anche con altre applicazioni Internet, non solo con il web.</a:t>
            </a:r>
          </a:p>
          <a:p>
            <a:pPr>
              <a:buFont typeface="Arial" charset="0"/>
              <a:buChar char="•"/>
            </a:pPr>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Lo standard Internet che discende da SSL è detto TLS.</a:t>
            </a:r>
          </a:p>
          <a:p>
            <a:pPr>
              <a:buFont typeface="Arial" charset="0"/>
              <a:buChar char="•"/>
            </a:pPr>
            <a:endParaRPr lang="it-IT" sz="2400">
              <a:latin typeface="Times New Roman" pitchFamily="18" charset="0"/>
              <a:cs typeface="Times New Roman" pitchFamily="18" charset="0"/>
            </a:endParaRPr>
          </a:p>
          <a:p>
            <a:endParaRPr lang="it-IT" sz="240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asellaDiTesto 2"/>
          <p:cNvSpPr txBox="1">
            <a:spLocks noChangeArrowheads="1"/>
          </p:cNvSpPr>
          <p:nvPr/>
        </p:nvSpPr>
        <p:spPr bwMode="auto">
          <a:xfrm>
            <a:off x="500063" y="2954338"/>
            <a:ext cx="7929562" cy="3046412"/>
          </a:xfrm>
          <a:prstGeom prst="rect">
            <a:avLst/>
          </a:prstGeom>
          <a:noFill/>
          <a:ln w="9525">
            <a:noFill/>
            <a:miter lim="800000"/>
            <a:headEnd/>
            <a:tailEnd/>
          </a:ln>
        </p:spPr>
        <p:txBody>
          <a:bodyPr>
            <a:spAutoFit/>
          </a:bodyPr>
          <a:lstStyle/>
          <a:p>
            <a:pPr>
              <a:buFont typeface="Arial" charset="0"/>
              <a:buChar char="•"/>
            </a:pPr>
            <a:endParaRPr lang="it-IT" sz="2400">
              <a:latin typeface="Times New Roman" pitchFamily="18" charset="0"/>
              <a:cs typeface="Times New Roman" pitchFamily="18" charset="0"/>
            </a:endParaRPr>
          </a:p>
          <a:p>
            <a:pPr>
              <a:buFont typeface="Arial" charset="0"/>
              <a:buChar char="•"/>
            </a:pPr>
            <a:endParaRPr lang="it-IT" sz="2400">
              <a:latin typeface="Times New Roman" pitchFamily="18" charset="0"/>
              <a:cs typeface="Times New Roman" pitchFamily="18" charset="0"/>
            </a:endParaRPr>
          </a:p>
          <a:p>
            <a:pPr>
              <a:buFont typeface="Arial" charset="0"/>
              <a:buChar char="•"/>
            </a:pPr>
            <a:endParaRPr lang="it-IT" sz="2400">
              <a:latin typeface="Times New Roman" pitchFamily="18" charset="0"/>
              <a:cs typeface="Times New Roman" pitchFamily="18" charset="0"/>
            </a:endParaRPr>
          </a:p>
          <a:p>
            <a:pPr>
              <a:buFont typeface="Arial" charset="0"/>
              <a:buChar char="•"/>
            </a:pPr>
            <a:endParaRPr lang="it-IT" sz="2400">
              <a:latin typeface="Times New Roman" pitchFamily="18" charset="0"/>
              <a:cs typeface="Times New Roman" pitchFamily="18" charset="0"/>
            </a:endParaRPr>
          </a:p>
          <a:p>
            <a:r>
              <a:rPr lang="it-IT" sz="2400">
                <a:latin typeface="Times New Roman" pitchFamily="18" charset="0"/>
                <a:cs typeface="Times New Roman" pitchFamily="18" charset="0"/>
              </a:rPr>
              <a:t>HTTP			HTTP			HTTPS</a:t>
            </a:r>
          </a:p>
          <a:p>
            <a:r>
              <a:rPr lang="it-IT" sz="2400">
                <a:latin typeface="Times New Roman" pitchFamily="18" charset="0"/>
                <a:cs typeface="Times New Roman" pitchFamily="18" charset="0"/>
              </a:rPr>
              <a:t>TCP   			SSL/TTLS</a:t>
            </a:r>
          </a:p>
          <a:p>
            <a:r>
              <a:rPr lang="it-IT" sz="2400">
                <a:latin typeface="Times New Roman" pitchFamily="18" charset="0"/>
                <a:cs typeface="Times New Roman" pitchFamily="18" charset="0"/>
              </a:rPr>
              <a:t>			TCP			TCP</a:t>
            </a:r>
          </a:p>
          <a:p>
            <a:endParaRPr lang="it-IT" sz="2400">
              <a:latin typeface="Times New Roman" pitchFamily="18" charset="0"/>
              <a:cs typeface="Times New Roman" pitchFamily="18" charset="0"/>
            </a:endParaRPr>
          </a:p>
        </p:txBody>
      </p:sp>
      <p:cxnSp>
        <p:nvCxnSpPr>
          <p:cNvPr id="5" name="Connettore 1 4"/>
          <p:cNvCxnSpPr/>
          <p:nvPr/>
        </p:nvCxnSpPr>
        <p:spPr>
          <a:xfrm rot="5400000">
            <a:off x="250031" y="4750594"/>
            <a:ext cx="6429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ttore 1 6"/>
          <p:cNvCxnSpPr/>
          <p:nvPr/>
        </p:nvCxnSpPr>
        <p:spPr>
          <a:xfrm rot="5400000">
            <a:off x="1035844" y="4750594"/>
            <a:ext cx="6429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a:off x="571500" y="4786313"/>
            <a:ext cx="785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rot="5400000">
            <a:off x="285750" y="4786313"/>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1 13"/>
          <p:cNvCxnSpPr/>
          <p:nvPr/>
        </p:nvCxnSpPr>
        <p:spPr>
          <a:xfrm>
            <a:off x="571500" y="4429125"/>
            <a:ext cx="785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571500" y="5072063"/>
            <a:ext cx="7858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rot="5400000">
            <a:off x="2714625" y="5000625"/>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rot="5400000">
            <a:off x="4071938" y="5000625"/>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rot="5400000">
            <a:off x="5393531" y="5036344"/>
            <a:ext cx="12144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ttore 1 26"/>
          <p:cNvCxnSpPr/>
          <p:nvPr/>
        </p:nvCxnSpPr>
        <p:spPr>
          <a:xfrm rot="5400000">
            <a:off x="6429375" y="5072063"/>
            <a:ext cx="12858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ttore 1 29"/>
          <p:cNvCxnSpPr/>
          <p:nvPr/>
        </p:nvCxnSpPr>
        <p:spPr>
          <a:xfrm>
            <a:off x="3286125" y="5572125"/>
            <a:ext cx="1357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ttore 1 30"/>
          <p:cNvCxnSpPr/>
          <p:nvPr/>
        </p:nvCxnSpPr>
        <p:spPr>
          <a:xfrm>
            <a:off x="3286125" y="4429125"/>
            <a:ext cx="1357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a:off x="6000750" y="4429125"/>
            <a:ext cx="10715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nettore 1 43"/>
          <p:cNvCxnSpPr/>
          <p:nvPr/>
        </p:nvCxnSpPr>
        <p:spPr>
          <a:xfrm>
            <a:off x="6000750" y="5715000"/>
            <a:ext cx="10715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nettore 1 50"/>
          <p:cNvCxnSpPr/>
          <p:nvPr/>
        </p:nvCxnSpPr>
        <p:spPr>
          <a:xfrm>
            <a:off x="3286125" y="4786313"/>
            <a:ext cx="1357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nettore 1 53"/>
          <p:cNvCxnSpPr/>
          <p:nvPr/>
        </p:nvCxnSpPr>
        <p:spPr>
          <a:xfrm>
            <a:off x="3286125" y="5143500"/>
            <a:ext cx="1357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nettore 1 58"/>
          <p:cNvCxnSpPr/>
          <p:nvPr/>
        </p:nvCxnSpPr>
        <p:spPr>
          <a:xfrm>
            <a:off x="6000750" y="5000625"/>
            <a:ext cx="1071563" cy="0"/>
          </a:xfrm>
          <a:prstGeom prst="line">
            <a:avLst/>
          </a:prstGeom>
        </p:spPr>
        <p:style>
          <a:lnRef idx="1">
            <a:schemeClr val="accent1"/>
          </a:lnRef>
          <a:fillRef idx="0">
            <a:schemeClr val="accent1"/>
          </a:fillRef>
          <a:effectRef idx="0">
            <a:schemeClr val="accent1"/>
          </a:effectRef>
          <a:fontRef idx="minor">
            <a:schemeClr val="tx1"/>
          </a:fontRef>
        </p:style>
      </p:cxnSp>
      <p:sp>
        <p:nvSpPr>
          <p:cNvPr id="4116" name="CasellaDiTesto 64"/>
          <p:cNvSpPr txBox="1">
            <a:spLocks noChangeArrowheads="1"/>
          </p:cNvSpPr>
          <p:nvPr/>
        </p:nvSpPr>
        <p:spPr bwMode="auto">
          <a:xfrm>
            <a:off x="714375" y="2143125"/>
            <a:ext cx="7572375" cy="830263"/>
          </a:xfrm>
          <a:prstGeom prst="rect">
            <a:avLst/>
          </a:prstGeom>
          <a:noFill/>
          <a:ln w="9525">
            <a:noFill/>
            <a:miter lim="800000"/>
            <a:headEnd/>
            <a:tailEnd/>
          </a:ln>
        </p:spPr>
        <p:txBody>
          <a:bodyPr>
            <a:spAutoFit/>
          </a:bodyPr>
          <a:lstStyle/>
          <a:p>
            <a:pPr>
              <a:buFont typeface="Arial" charset="0"/>
              <a:buChar char="•"/>
            </a:pPr>
            <a:r>
              <a:rPr lang="it-IT" sz="2400">
                <a:latin typeface="Times New Roman" pitchFamily="18" charset="0"/>
                <a:cs typeface="Times New Roman" pitchFamily="18" charset="0"/>
              </a:rPr>
              <a:t>La sigla HTTPS indica un’applicazione HTTP che si avvale dei servizi di sicurezza di TLS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asellaDiTesto 1"/>
          <p:cNvSpPr txBox="1">
            <a:spLocks noChangeArrowheads="1"/>
          </p:cNvSpPr>
          <p:nvPr/>
        </p:nvSpPr>
        <p:spPr bwMode="auto">
          <a:xfrm>
            <a:off x="428625" y="571500"/>
            <a:ext cx="3203575" cy="461963"/>
          </a:xfrm>
          <a:prstGeom prst="rect">
            <a:avLst/>
          </a:prstGeom>
          <a:noFill/>
          <a:ln w="9525">
            <a:noFill/>
            <a:miter lim="800000"/>
            <a:headEnd/>
            <a:tailEnd/>
          </a:ln>
        </p:spPr>
        <p:txBody>
          <a:bodyPr wrap="none">
            <a:spAutoFit/>
          </a:bodyPr>
          <a:lstStyle/>
          <a:p>
            <a:r>
              <a:rPr lang="it-IT" sz="2400" b="1">
                <a:latin typeface="Times New Roman" pitchFamily="18" charset="0"/>
                <a:cs typeface="Times New Roman" pitchFamily="18" charset="0"/>
              </a:rPr>
              <a:t>Commercio in Internet</a:t>
            </a:r>
          </a:p>
        </p:txBody>
      </p:sp>
      <p:sp>
        <p:nvSpPr>
          <p:cNvPr id="5123" name="CasellaDiTesto 2"/>
          <p:cNvSpPr txBox="1">
            <a:spLocks noChangeArrowheads="1"/>
          </p:cNvSpPr>
          <p:nvPr/>
        </p:nvSpPr>
        <p:spPr bwMode="auto">
          <a:xfrm>
            <a:off x="285750" y="1357313"/>
            <a:ext cx="8358188" cy="4524375"/>
          </a:xfrm>
          <a:prstGeom prst="rect">
            <a:avLst/>
          </a:prstGeom>
          <a:noFill/>
          <a:ln w="9525">
            <a:noFill/>
            <a:miter lim="800000"/>
            <a:headEnd/>
            <a:tailEnd/>
          </a:ln>
        </p:spPr>
        <p:txBody>
          <a:bodyPr>
            <a:spAutoFit/>
          </a:bodyPr>
          <a:lstStyle/>
          <a:p>
            <a:pPr>
              <a:buFont typeface="Arial" charset="0"/>
              <a:buChar char="•"/>
            </a:pPr>
            <a:r>
              <a:rPr lang="it-IT" sz="2400">
                <a:latin typeface="Times New Roman" pitchFamily="18" charset="0"/>
                <a:cs typeface="Times New Roman" pitchFamily="18" charset="0"/>
              </a:rPr>
              <a:t> Bob</a:t>
            </a:r>
            <a:r>
              <a:rPr lang="it-IT"/>
              <a:t>  </a:t>
            </a:r>
            <a:r>
              <a:rPr lang="it-IT" sz="2400">
                <a:latin typeface="Times New Roman" pitchFamily="18" charset="0"/>
                <a:cs typeface="Times New Roman" pitchFamily="18" charset="0"/>
              </a:rPr>
              <a:t>sta navigando sul web e arriva al sito di Alice Incorporated, che vende alcuni beni.Il sito contiene una scheda (form) in cui Bob indicherà la quantità desiderata di ciascun prodotto, il suo indirizzo ed il numero della carta di credito.</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Problemi:</a:t>
            </a:r>
          </a:p>
          <a:p>
            <a:r>
              <a:rPr lang="it-IT" sz="2400">
                <a:latin typeface="Times New Roman" pitchFamily="18" charset="0"/>
                <a:cs typeface="Times New Roman" pitchFamily="18" charset="0"/>
              </a:rPr>
              <a:t>- Un intruso potrebbe intercettare l’ordine ed ottenere informazioni relative alla carta di credito di Bob.</a:t>
            </a:r>
          </a:p>
          <a:p>
            <a:endParaRPr lang="it-IT" sz="2400">
              <a:latin typeface="Times New Roman" pitchFamily="18" charset="0"/>
              <a:cs typeface="Times New Roman" pitchFamily="18" charset="0"/>
            </a:endParaRPr>
          </a:p>
          <a:p>
            <a:r>
              <a:rPr lang="it-IT" sz="2400">
                <a:latin typeface="Times New Roman" pitchFamily="18" charset="0"/>
                <a:cs typeface="Times New Roman" pitchFamily="18" charset="0"/>
              </a:rPr>
              <a:t>- Il sito potrebbe fornire il logo di Alice Incorporated, ma essere in realtà un sito gestito da Trudy, che si spaccia per la Alice Incorporated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asellaDiTesto 1"/>
          <p:cNvSpPr txBox="1">
            <a:spLocks noChangeArrowheads="1"/>
          </p:cNvSpPr>
          <p:nvPr/>
        </p:nvSpPr>
        <p:spPr bwMode="auto">
          <a:xfrm>
            <a:off x="642938" y="571500"/>
            <a:ext cx="7715250" cy="5632450"/>
          </a:xfrm>
          <a:prstGeom prst="rect">
            <a:avLst/>
          </a:prstGeom>
          <a:noFill/>
          <a:ln w="9525">
            <a:noFill/>
            <a:miter lim="800000"/>
            <a:headEnd/>
            <a:tailEnd/>
          </a:ln>
        </p:spPr>
        <p:txBody>
          <a:bodyPr>
            <a:spAutoFit/>
          </a:bodyPr>
          <a:lstStyle/>
          <a:p>
            <a:pPr>
              <a:buFont typeface="Arial" charset="0"/>
              <a:buChar char="•"/>
            </a:pPr>
            <a:r>
              <a:rPr lang="it-IT" sz="2400">
                <a:latin typeface="Times New Roman" pitchFamily="18" charset="0"/>
                <a:cs typeface="Times New Roman" pitchFamily="18" charset="0"/>
              </a:rPr>
              <a:t> SSL was originated by Netscape. It has been designed to provide </a:t>
            </a:r>
            <a:r>
              <a:rPr lang="it-IT" sz="2400" b="1">
                <a:latin typeface="Times New Roman" pitchFamily="18" charset="0"/>
                <a:cs typeface="Times New Roman" pitchFamily="18" charset="0"/>
              </a:rPr>
              <a:t>encryption and authentication  </a:t>
            </a:r>
            <a:r>
              <a:rPr lang="it-IT" sz="2400">
                <a:latin typeface="Times New Roman" pitchFamily="18" charset="0"/>
                <a:cs typeface="Times New Roman" pitchFamily="18" charset="0"/>
              </a:rPr>
              <a:t>among web clients and servers.</a:t>
            </a:r>
          </a:p>
          <a:p>
            <a:pPr>
              <a:buFont typeface="Arial" charset="0"/>
              <a:buChar char="•"/>
            </a:pPr>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Widely used in the </a:t>
            </a:r>
            <a:r>
              <a:rPr lang="it-IT" sz="2400">
                <a:solidFill>
                  <a:srgbClr val="FF0000"/>
                </a:solidFill>
                <a:latin typeface="Times New Roman" pitchFamily="18" charset="0"/>
                <a:cs typeface="Times New Roman" pitchFamily="18" charset="0"/>
              </a:rPr>
              <a:t>electronic commerce </a:t>
            </a:r>
            <a:r>
              <a:rPr lang="it-IT" sz="2400">
                <a:latin typeface="Times New Roman" pitchFamily="18" charset="0"/>
                <a:cs typeface="Times New Roman" pitchFamily="18" charset="0"/>
              </a:rPr>
              <a:t>being implemented in the majority of </a:t>
            </a:r>
            <a:r>
              <a:rPr lang="it-IT" sz="2400">
                <a:solidFill>
                  <a:srgbClr val="FF0000"/>
                </a:solidFill>
                <a:latin typeface="Times New Roman" pitchFamily="18" charset="0"/>
                <a:cs typeface="Times New Roman" pitchFamily="18" charset="0"/>
              </a:rPr>
              <a:t>web browsers </a:t>
            </a:r>
            <a:r>
              <a:rPr lang="it-IT" sz="2400">
                <a:latin typeface="Times New Roman" pitchFamily="18" charset="0"/>
                <a:cs typeface="Times New Roman" pitchFamily="18" charset="0"/>
              </a:rPr>
              <a:t>and </a:t>
            </a:r>
            <a:r>
              <a:rPr lang="it-IT" sz="2400">
                <a:solidFill>
                  <a:srgbClr val="FF0000"/>
                </a:solidFill>
                <a:latin typeface="Times New Roman" pitchFamily="18" charset="0"/>
                <a:cs typeface="Times New Roman" pitchFamily="18" charset="0"/>
              </a:rPr>
              <a:t>servers</a:t>
            </a:r>
            <a:r>
              <a:rPr lang="it-IT" sz="2400">
                <a:latin typeface="Times New Roman" pitchFamily="18" charset="0"/>
                <a:cs typeface="Times New Roman" pitchFamily="18" charset="0"/>
              </a:rPr>
              <a:t>. It provides the following functions:</a:t>
            </a:r>
          </a:p>
          <a:p>
            <a:r>
              <a:rPr lang="it-IT" sz="2400">
                <a:latin typeface="Times New Roman" pitchFamily="18" charset="0"/>
                <a:cs typeface="Times New Roman" pitchFamily="18" charset="0"/>
              </a:rPr>
              <a:t>	-</a:t>
            </a:r>
            <a:r>
              <a:rPr lang="it-IT" sz="2400">
                <a:solidFill>
                  <a:srgbClr val="FF0000"/>
                </a:solidFill>
                <a:latin typeface="Times New Roman" pitchFamily="18" charset="0"/>
                <a:cs typeface="Times New Roman" pitchFamily="18" charset="0"/>
              </a:rPr>
              <a:t>Server authentication</a:t>
            </a:r>
            <a:r>
              <a:rPr lang="it-IT" sz="2400">
                <a:latin typeface="Times New Roman" pitchFamily="18" charset="0"/>
                <a:cs typeface="Times New Roman" pitchFamily="18" charset="0"/>
              </a:rPr>
              <a:t>. It allows a user to confirm the 	server identity.</a:t>
            </a:r>
          </a:p>
          <a:p>
            <a:r>
              <a:rPr lang="it-IT" sz="2400">
                <a:latin typeface="Times New Roman" pitchFamily="18" charset="0"/>
                <a:cs typeface="Times New Roman" pitchFamily="18" charset="0"/>
              </a:rPr>
              <a:t>	-</a:t>
            </a:r>
            <a:r>
              <a:rPr lang="it-IT" sz="2400">
                <a:solidFill>
                  <a:srgbClr val="FF0000"/>
                </a:solidFill>
                <a:latin typeface="Times New Roman" pitchFamily="18" charset="0"/>
                <a:cs typeface="Times New Roman" pitchFamily="18" charset="0"/>
              </a:rPr>
              <a:t>Client authentication. </a:t>
            </a:r>
            <a:r>
              <a:rPr lang="it-IT" sz="2400">
                <a:latin typeface="Times New Roman" pitchFamily="18" charset="0"/>
                <a:cs typeface="Times New Roman" pitchFamily="18" charset="0"/>
              </a:rPr>
              <a:t>It allows a server to confirm 	the user identity.</a:t>
            </a:r>
          </a:p>
          <a:p>
            <a:r>
              <a:rPr lang="it-IT" sz="2400">
                <a:latin typeface="Times New Roman" pitchFamily="18" charset="0"/>
                <a:cs typeface="Times New Roman" pitchFamily="18" charset="0"/>
              </a:rPr>
              <a:t>	- </a:t>
            </a:r>
            <a:r>
              <a:rPr lang="it-IT" sz="2400">
                <a:solidFill>
                  <a:srgbClr val="FF0000"/>
                </a:solidFill>
                <a:latin typeface="Times New Roman" pitchFamily="18" charset="0"/>
                <a:cs typeface="Times New Roman" pitchFamily="18" charset="0"/>
              </a:rPr>
              <a:t>SSl session encrypted. </a:t>
            </a:r>
            <a:r>
              <a:rPr lang="it-IT" sz="2400">
                <a:latin typeface="Times New Roman" pitchFamily="18" charset="0"/>
                <a:cs typeface="Times New Roman" pitchFamily="18" charset="0"/>
              </a:rPr>
              <a:t>All the informations sent 	from 	the client and the server are encrypted  by the 	sending software (browser or server )and decrypted  	by the 	receiving software (browser or server)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sellaDiTesto 1"/>
          <p:cNvSpPr txBox="1">
            <a:spLocks noChangeArrowheads="1"/>
          </p:cNvSpPr>
          <p:nvPr/>
        </p:nvSpPr>
        <p:spPr bwMode="auto">
          <a:xfrm>
            <a:off x="214313" y="428625"/>
            <a:ext cx="8786812" cy="5632450"/>
          </a:xfrm>
          <a:prstGeom prst="rect">
            <a:avLst/>
          </a:prstGeom>
          <a:noFill/>
          <a:ln w="9525">
            <a:noFill/>
            <a:miter lim="800000"/>
            <a:headEnd/>
            <a:tailEnd/>
          </a:ln>
        </p:spPr>
        <p:txBody>
          <a:bodyPr>
            <a:spAutoFit/>
          </a:bodyPr>
          <a:lstStyle/>
          <a:p>
            <a:r>
              <a:rPr lang="it-IT" sz="2400" b="1">
                <a:latin typeface="Times New Roman" pitchFamily="18" charset="0"/>
                <a:cs typeface="Times New Roman" pitchFamily="18" charset="0"/>
              </a:rPr>
              <a:t>Autenticazione del server</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Un browser SSL compatibile mantiene un elenco di fidate autorità</a:t>
            </a:r>
          </a:p>
          <a:p>
            <a:r>
              <a:rPr lang="it-IT" sz="2400">
                <a:latin typeface="Times New Roman" pitchFamily="18" charset="0"/>
                <a:cs typeface="Times New Roman" pitchFamily="18" charset="0"/>
              </a:rPr>
              <a:t> di certificazione (CA) assieme alle chiavi pubbliche delle CA.</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Quando il browser vuole contattare un web server SSL-compatibile, ottiene un certificato del server contenente la sua chiave pubblica. Il certificato è rilasciato (firmato digitalmente) sa un’autorità di certificazione (CA).</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L’autenticazione del server consente a Bob di verificare che egli sta davvero spedendo il suo numero di carta di credito alla Alice Incorporated e non a qualcun altro che si spaccia per essa.</a:t>
            </a:r>
          </a:p>
          <a:p>
            <a:endParaRPr lang="it-IT" sz="2400">
              <a:latin typeface="Times New Roman" pitchFamily="18" charset="0"/>
              <a:cs typeface="Times New Roman" pitchFamily="18" charset="0"/>
            </a:endParaRPr>
          </a:p>
          <a:p>
            <a:pPr>
              <a:buFont typeface="Arial" charset="0"/>
              <a:buChar char="•"/>
            </a:pPr>
            <a:endParaRPr lang="it-IT" sz="240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asellaDiTesto 1"/>
          <p:cNvSpPr txBox="1">
            <a:spLocks noChangeArrowheads="1"/>
          </p:cNvSpPr>
          <p:nvPr/>
        </p:nvSpPr>
        <p:spPr bwMode="auto">
          <a:xfrm>
            <a:off x="285750" y="500063"/>
            <a:ext cx="8143875" cy="3416300"/>
          </a:xfrm>
          <a:prstGeom prst="rect">
            <a:avLst/>
          </a:prstGeom>
          <a:noFill/>
          <a:ln w="9525">
            <a:noFill/>
            <a:miter lim="800000"/>
            <a:headEnd/>
            <a:tailEnd/>
          </a:ln>
        </p:spPr>
        <p:txBody>
          <a:bodyPr>
            <a:spAutoFit/>
          </a:bodyPr>
          <a:lstStyle/>
          <a:p>
            <a:r>
              <a:rPr lang="it-IT" sz="2400" b="1">
                <a:latin typeface="Times New Roman" pitchFamily="18" charset="0"/>
                <a:cs typeface="Times New Roman" pitchFamily="18" charset="0"/>
              </a:rPr>
              <a:t>Autenticazione del client</a:t>
            </a:r>
          </a:p>
          <a:p>
            <a:endParaRPr lang="it-IT" sz="2400" b="1">
              <a:latin typeface="Times New Roman" pitchFamily="18" charset="0"/>
              <a:cs typeface="Times New Roman" pitchFamily="18" charset="0"/>
            </a:endParaRPr>
          </a:p>
          <a:p>
            <a:pPr>
              <a:buFont typeface="Arial" charset="0"/>
              <a:buChar char="•"/>
            </a:pPr>
            <a:r>
              <a:rPr lang="it-IT" sz="2400" b="1">
                <a:latin typeface="Times New Roman" pitchFamily="18" charset="0"/>
                <a:cs typeface="Times New Roman" pitchFamily="18" charset="0"/>
              </a:rPr>
              <a:t> </a:t>
            </a:r>
            <a:r>
              <a:rPr lang="it-IT" sz="2400">
                <a:latin typeface="Times New Roman" pitchFamily="18" charset="0"/>
                <a:cs typeface="Times New Roman" pitchFamily="18" charset="0"/>
              </a:rPr>
              <a:t>Fa uso di certificati del client rilasciati da una CA. Questa autenticazione è importante se il server, per esempio, è una banca che sta inviando informazioni finanziarie confidenziali ad un client e vuole controllare l’identità del destinatario.</a:t>
            </a:r>
          </a:p>
          <a:p>
            <a:endParaRPr lang="it-IT" sz="2400" b="1">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L’autenticazione del client, sebbene supportata da SSL, è opzionale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85813"/>
            <a:ext cx="8229600" cy="1143000"/>
          </a:xfrm>
        </p:spPr>
        <p:txBody>
          <a:bodyPr rtlCol="0">
            <a:normAutofit fontScale="90000"/>
          </a:bodyPr>
          <a:lstStyle/>
          <a:p>
            <a:pPr eaLnBrk="1" fontAlgn="auto" hangingPunct="1">
              <a:spcAft>
                <a:spcPts val="0"/>
              </a:spcAft>
              <a:defRPr/>
            </a:pPr>
            <a:r>
              <a:rPr lang="it-IT" sz="4000" b="1" dirty="0" err="1" smtClean="0">
                <a:latin typeface="Times New Roman" pitchFamily="18" charset="0"/>
                <a:cs typeface="Times New Roman" pitchFamily="18" charset="0"/>
              </a:rPr>
              <a:t>Handsake</a:t>
            </a:r>
            <a:r>
              <a:rPr lang="it-IT" sz="4000" b="1" dirty="0" smtClean="0">
                <a:latin typeface="Times New Roman" pitchFamily="18" charset="0"/>
                <a:cs typeface="Times New Roman" pitchFamily="18" charset="0"/>
              </a:rPr>
              <a:t> </a:t>
            </a:r>
            <a:r>
              <a:rPr lang="it-IT" sz="4000" b="1" dirty="0" err="1" smtClean="0">
                <a:latin typeface="Times New Roman" pitchFamily="18" charset="0"/>
                <a:cs typeface="Times New Roman" pitchFamily="18" charset="0"/>
              </a:rPr>
              <a:t>protocol</a:t>
            </a:r>
            <a:r>
              <a:rPr lang="it-IT" sz="3600" dirty="0" smtClean="0">
                <a:latin typeface="Times New Roman" pitchFamily="18" charset="0"/>
                <a:cs typeface="Times New Roman" pitchFamily="18" charset="0"/>
              </a:rPr>
              <a:t/>
            </a:r>
            <a:br>
              <a:rPr lang="it-IT" sz="3600" dirty="0" smtClean="0">
                <a:latin typeface="Times New Roman" pitchFamily="18" charset="0"/>
                <a:cs typeface="Times New Roman" pitchFamily="18" charset="0"/>
              </a:rPr>
            </a:br>
            <a:endParaRPr lang="it-IT" sz="3600" dirty="0">
              <a:latin typeface="Times New Roman" pitchFamily="18" charset="0"/>
              <a:cs typeface="Times New Roman" pitchFamily="18" charset="0"/>
            </a:endParaRPr>
          </a:p>
        </p:txBody>
      </p:sp>
      <p:sp>
        <p:nvSpPr>
          <p:cNvPr id="9219" name="CasellaDiTesto 2"/>
          <p:cNvSpPr txBox="1">
            <a:spLocks noChangeArrowheads="1"/>
          </p:cNvSpPr>
          <p:nvPr/>
        </p:nvSpPr>
        <p:spPr bwMode="auto">
          <a:xfrm>
            <a:off x="571500" y="2071688"/>
            <a:ext cx="8072438" cy="2678112"/>
          </a:xfrm>
          <a:prstGeom prst="rect">
            <a:avLst/>
          </a:prstGeom>
          <a:noFill/>
          <a:ln w="9525">
            <a:noFill/>
            <a:miter lim="800000"/>
            <a:headEnd/>
            <a:tailEnd/>
          </a:ln>
        </p:spPr>
        <p:txBody>
          <a:bodyPr>
            <a:spAutoFit/>
          </a:bodyPr>
          <a:lstStyle/>
          <a:p>
            <a:pPr>
              <a:buFont typeface="Arial" charset="0"/>
              <a:buChar char="•"/>
            </a:pPr>
            <a:r>
              <a:rPr lang="it-IT" sz="2400">
                <a:latin typeface="Times New Roman" pitchFamily="18" charset="0"/>
                <a:cs typeface="Times New Roman" pitchFamily="18" charset="0"/>
              </a:rPr>
              <a:t> The protocol allows the server and the client to authenticate each other and to negotiate an encryption and hash algorithm and criyptographic keys to be used to protect data sent in a SSL record.</a:t>
            </a:r>
          </a:p>
          <a:p>
            <a:endParaRPr lang="it-IT" sz="2400">
              <a:latin typeface="Times New Roman" pitchFamily="18" charset="0"/>
              <a:cs typeface="Times New Roman" pitchFamily="18" charset="0"/>
            </a:endParaRPr>
          </a:p>
          <a:p>
            <a:pPr>
              <a:buFont typeface="Arial" charset="0"/>
              <a:buChar char="•"/>
            </a:pPr>
            <a:r>
              <a:rPr lang="it-IT" sz="2400">
                <a:latin typeface="Times New Roman" pitchFamily="18" charset="0"/>
                <a:cs typeface="Times New Roman" pitchFamily="18" charset="0"/>
              </a:rPr>
              <a:t> The handsake protocol is used before any application data is transmitted.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sellaDiTesto 2"/>
          <p:cNvSpPr txBox="1">
            <a:spLocks noChangeArrowheads="1"/>
          </p:cNvSpPr>
          <p:nvPr/>
        </p:nvSpPr>
        <p:spPr bwMode="auto">
          <a:xfrm>
            <a:off x="214313" y="500063"/>
            <a:ext cx="8501062" cy="4894262"/>
          </a:xfrm>
          <a:prstGeom prst="rect">
            <a:avLst/>
          </a:prstGeom>
          <a:noFill/>
          <a:ln w="9525">
            <a:noFill/>
            <a:miter lim="800000"/>
            <a:headEnd/>
            <a:tailEnd/>
          </a:ln>
        </p:spPr>
        <p:txBody>
          <a:bodyPr>
            <a:spAutoFit/>
          </a:bodyPr>
          <a:lstStyle/>
          <a:p>
            <a:r>
              <a:rPr lang="it-IT" sz="2400">
                <a:latin typeface="Times New Roman" pitchFamily="18" charset="0"/>
                <a:cs typeface="Times New Roman" pitchFamily="18" charset="0"/>
              </a:rPr>
              <a:t>1.The client sends the highest SSL version and its preference for the kind of symmetric key algorithm to be used.</a:t>
            </a:r>
          </a:p>
          <a:p>
            <a:endParaRPr lang="it-IT" sz="2400">
              <a:latin typeface="Times New Roman" pitchFamily="18" charset="0"/>
              <a:cs typeface="Times New Roman" pitchFamily="18" charset="0"/>
            </a:endParaRPr>
          </a:p>
          <a:p>
            <a:r>
              <a:rPr lang="it-IT" sz="2400">
                <a:latin typeface="Times New Roman" pitchFamily="18" charset="0"/>
                <a:cs typeface="Times New Roman" pitchFamily="18" charset="0"/>
              </a:rPr>
              <a:t>2.The server sends to the client the number of its SSL version, its preferences for the kind of symmetric key algorithm and  </a:t>
            </a:r>
            <a:r>
              <a:rPr lang="it-IT" sz="2400" b="1">
                <a:latin typeface="Times New Roman" pitchFamily="18" charset="0"/>
                <a:cs typeface="Times New Roman" pitchFamily="18" charset="0"/>
              </a:rPr>
              <a:t>its digital certificate.</a:t>
            </a:r>
          </a:p>
          <a:p>
            <a:r>
              <a:rPr lang="it-IT" sz="2400">
                <a:latin typeface="Times New Roman" pitchFamily="18" charset="0"/>
                <a:cs typeface="Times New Roman" pitchFamily="18" charset="0"/>
              </a:rPr>
              <a:t>The certificate contains the RSA </a:t>
            </a:r>
            <a:r>
              <a:rPr lang="it-IT" sz="2400">
                <a:solidFill>
                  <a:srgbClr val="FF0000"/>
                </a:solidFill>
                <a:latin typeface="Times New Roman" pitchFamily="18" charset="0"/>
                <a:cs typeface="Times New Roman" pitchFamily="18" charset="0"/>
              </a:rPr>
              <a:t>public key of the server </a:t>
            </a:r>
            <a:r>
              <a:rPr lang="it-IT" sz="2400">
                <a:latin typeface="Times New Roman" pitchFamily="18" charset="0"/>
                <a:cs typeface="Times New Roman" pitchFamily="18" charset="0"/>
              </a:rPr>
              <a:t>and it is signed  with the </a:t>
            </a:r>
            <a:r>
              <a:rPr lang="it-IT" sz="2400">
                <a:solidFill>
                  <a:srgbClr val="FF0000"/>
                </a:solidFill>
                <a:latin typeface="Times New Roman" pitchFamily="18" charset="0"/>
                <a:cs typeface="Times New Roman" pitchFamily="18" charset="0"/>
              </a:rPr>
              <a:t>private key </a:t>
            </a:r>
            <a:r>
              <a:rPr lang="it-IT" sz="2400">
                <a:latin typeface="Times New Roman" pitchFamily="18" charset="0"/>
                <a:cs typeface="Times New Roman" pitchFamily="18" charset="0"/>
              </a:rPr>
              <a:t>of a CA. </a:t>
            </a:r>
          </a:p>
          <a:p>
            <a:endParaRPr lang="it-IT" sz="2400">
              <a:latin typeface="Times New Roman" pitchFamily="18" charset="0"/>
              <a:cs typeface="Times New Roman" pitchFamily="18" charset="0"/>
            </a:endParaRPr>
          </a:p>
          <a:p>
            <a:r>
              <a:rPr lang="it-IT" sz="2400">
                <a:latin typeface="Times New Roman" pitchFamily="18" charset="0"/>
                <a:cs typeface="Times New Roman" pitchFamily="18" charset="0"/>
              </a:rPr>
              <a:t>3.The client  knows the public key of  some CA.  It controls  if the server CA is present in its list. In the positive case the client uses the CA public key in order to decrypt the certificate and obtain the server public key. (</a:t>
            </a:r>
            <a:r>
              <a:rPr lang="it-IT" sz="2400">
                <a:solidFill>
                  <a:srgbClr val="FF0000"/>
                </a:solidFill>
                <a:latin typeface="Times New Roman" pitchFamily="18" charset="0"/>
                <a:cs typeface="Times New Roman" pitchFamily="18" charset="0"/>
              </a:rPr>
              <a:t>server authentication</a:t>
            </a:r>
            <a:r>
              <a:rPr lang="it-IT" sz="2400">
                <a:latin typeface="Times New Roman" pitchFamily="18" charset="0"/>
                <a:cs typeface="Times New Roman" pitchFamily="18" charset="0"/>
              </a:rPr>
              <a:t>)</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840</Words>
  <Application>Microsoft Office PowerPoint</Application>
  <PresentationFormat>Presentazione su schermo (4:3)</PresentationFormat>
  <Paragraphs>69</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Times New Roman</vt:lpstr>
      <vt:lpstr>Tema di Office</vt:lpstr>
      <vt:lpstr>Secure Socket Layer (SSL) Transport Layer Security (TLS)</vt:lpstr>
      <vt:lpstr>Diapositiva 2</vt:lpstr>
      <vt:lpstr>Diapositiva 3</vt:lpstr>
      <vt:lpstr>Diapositiva 4</vt:lpstr>
      <vt:lpstr>Diapositiva 5</vt:lpstr>
      <vt:lpstr>Diapositiva 6</vt:lpstr>
      <vt:lpstr>Diapositiva 7</vt:lpstr>
      <vt:lpstr>Handsake protocol </vt:lpstr>
      <vt:lpstr>Diapositiva 9</vt:lpstr>
      <vt:lpstr>Diapositiva 10</vt:lpstr>
      <vt:lpstr>Limitazioni di SSL nel commercio su Internet</vt:lpstr>
    </vt:vector>
  </TitlesOfParts>
  <Company>Deis - Università di Bologna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Socket Layer (SSL)</dc:title>
  <dc:creator>Maurelio Boari</dc:creator>
  <cp:lastModifiedBy>pernacentus</cp:lastModifiedBy>
  <cp:revision>34</cp:revision>
  <dcterms:created xsi:type="dcterms:W3CDTF">2010-05-25T16:56:06Z</dcterms:created>
  <dcterms:modified xsi:type="dcterms:W3CDTF">2013-10-11T15:14:03Z</dcterms:modified>
</cp:coreProperties>
</file>